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59" r:id="rId6"/>
    <p:sldId id="272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6E603B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6E603B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6E603B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6E603B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6E603B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6E603B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6E603B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6E603B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6E603B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93741C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93741C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254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C9833">
              <a:alpha val="8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6BAA9">
              <a:alpha val="31000"/>
            </a:srgbClr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9B854B">
                  <a:alpha val="5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B854B">
                  <a:alpha val="1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9B854B">
                  <a:alpha val="1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9B854B">
                  <a:alpha val="1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blipFill rotWithShape="1">
            <a:blip xmlns:r="http://schemas.openxmlformats.org/officeDocument/2006/relationships" r:embed="rId1"/>
            <a:srcRect/>
            <a:tile tx="0" ty="0" sx="100000" sy="100000" flip="none" algn="tl"/>
          </a:blip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DE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53B32">
                  <a:alpha val="51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53B32">
                  <a:alpha val="51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53B32">
                  <a:alpha val="51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1C6B8">
              <a:alpha val="31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solidFill>
                <a:srgbClr val="653B32">
                  <a:alpha val="51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53B32">
                  <a:alpha val="51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53B32">
                  <a:alpha val="51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53B32">
                  <a:alpha val="51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53B32">
                  <a:alpha val="51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653B32">
                  <a:alpha val="51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53B32">
                  <a:alpha val="51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53B32">
                  <a:alpha val="51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53B32">
                  <a:alpha val="5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53B32">
                  <a:alpha val="51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53B32">
                  <a:alpha val="51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53B32">
                  <a:alpha val="5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6BAA9">
              <a:alpha val="31000"/>
            </a:srgbClr>
          </a:solidFill>
        </a:fill>
      </a:tcStyle>
    </a:wholeTbl>
    <a:band2H>
      <a:tcTxStyle/>
      <a:tcStyle>
        <a:tcBdr/>
        <a:fill>
          <a:solidFill>
            <a:srgbClr val="C6BAA9">
              <a:alpha val="31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0" cap="flat">
              <a:noFill/>
              <a:miter lim="400000"/>
            </a:ln>
          </a:left>
          <a:right>
            <a:ln w="12700" cap="flat">
              <a:solidFill>
                <a:srgbClr val="797B80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797C80">
                  <a:alpha val="80000"/>
                </a:srgbClr>
              </a:solidFill>
              <a:prstDash val="solid"/>
              <a:miter lim="400000"/>
            </a:ln>
          </a:insideV>
        </a:tcBdr>
        <a:fill>
          <a:solidFill>
            <a:srgbClr val="C6BAA9">
              <a:alpha val="31000"/>
            </a:srgbClr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B80">
                  <a:alpha val="8000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797B80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D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solidFill>
                <a:srgbClr val="797B80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7B80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A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A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A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0" cap="flat">
              <a:noFill/>
              <a:miter lim="400000"/>
            </a:ln>
          </a:left>
          <a:right>
            <a:ln w="12700" cap="flat">
              <a:solidFill>
                <a:srgbClr val="5C5A52"/>
              </a:solidFill>
              <a:prstDash val="solid"/>
              <a:miter lim="400000"/>
            </a:ln>
          </a:right>
          <a:top>
            <a:ln w="12700" cap="flat">
              <a:solidFill>
                <a:srgbClr val="5C5A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A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A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C5A5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A52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5C5A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5D5449">
          <a:alpha val="91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solidFill>
                <a:srgbClr val="5C5A52"/>
              </a:solidFill>
              <a:prstDash val="solid"/>
              <a:miter lim="400000"/>
            </a:ln>
          </a:bottom>
          <a:insideH>
            <a:ln w="12700" cap="flat">
              <a:solidFill>
                <a:srgbClr val="5C5A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-1648" y="-104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_rels/tableStyles.xml.rels><?xml version="1.0" encoding="UTF-8" standalone="yes"?>
<Relationships xmlns="http://schemas.openxmlformats.org/package/2006/relationships"><Relationship Id="rId1" Type="http://schemas.openxmlformats.org/officeDocument/2006/relationships/image" Target="media/image1.png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693547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 sz="1100"/>
            </a:lvl1pPr>
          </a:lstStyle>
          <a:p>
            <a:r>
              <a:t>Data availabe https://users.ics.aalto.fi/kiran/adblock/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defRPr sz="1100"/>
            </a:lvl1pPr>
          </a:lstStyle>
          <a:p>
            <a:r>
              <a:t>Data availabe https://users.ics.aalto.fi/kiran/adblock/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2540000"/>
            <a:ext cx="10464800" cy="2603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130800"/>
            <a:ext cx="10464800" cy="1270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1pPr>
            <a:lvl2pPr marL="0" indent="22860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2pPr>
            <a:lvl3pPr marL="0" indent="45720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3pPr>
            <a:lvl4pPr marL="0" indent="68580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4pPr>
            <a:lvl5pPr marL="0" indent="91440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97853" y="9017000"/>
            <a:ext cx="389885" cy="368301"/>
          </a:xfrm>
          <a:prstGeom prst="rect">
            <a:avLst/>
          </a:prstGeom>
        </p:spPr>
        <p:txBody>
          <a:bodyPr/>
          <a:lstStyle>
            <a:lvl1pPr>
              <a:defRPr spc="21">
                <a:solidFill>
                  <a:srgbClr val="3E382B"/>
                </a:solidFill>
                <a:latin typeface="+mn-lt"/>
                <a:ea typeface="+mn-ea"/>
                <a:cs typeface="+mn-cs"/>
                <a:sym typeface="American Typewrite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 rot="21600000">
            <a:off x="-1" y="0"/>
            <a:ext cx="13004801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587500" y="3568700"/>
            <a:ext cx="10464800" cy="26035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quarter" idx="13"/>
          </p:nvPr>
        </p:nvSpPr>
        <p:spPr>
          <a:xfrm>
            <a:off x="7835900" y="2101849"/>
            <a:ext cx="4051301" cy="5524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155700" y="1828800"/>
            <a:ext cx="60706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55700" y="5168900"/>
            <a:ext cx="6070600" cy="330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1pPr>
            <a:lvl2pPr marL="0" indent="22860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2pPr>
            <a:lvl3pPr marL="0" indent="45720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3pPr>
            <a:lvl4pPr marL="0" indent="68580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4pPr>
            <a:lvl5pPr marL="0" indent="914400" algn="ctr">
              <a:spcBef>
                <a:spcPts val="600"/>
              </a:spcBef>
              <a:buSzTx/>
              <a:buNone/>
              <a:defRPr spc="36"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latin typeface="+mn-lt"/>
                <a:ea typeface="+mn-ea"/>
                <a:cs typeface="+mn-cs"/>
                <a:sym typeface="American Typewrite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34045" y="8997950"/>
            <a:ext cx="342901" cy="4064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7607300" y="2863849"/>
            <a:ext cx="4267201" cy="5765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587500" y="2743200"/>
            <a:ext cx="5041900" cy="6032500"/>
          </a:xfrm>
          <a:prstGeom prst="rect">
            <a:avLst/>
          </a:prstGeom>
        </p:spPr>
        <p:txBody>
          <a:bodyPr/>
          <a:lstStyle>
            <a:lvl1pPr marL="406400" indent="-406400">
              <a:spcBef>
                <a:spcPts val="3200"/>
              </a:spcBef>
              <a:buBlip>
                <a:blip r:embed="rId2"/>
              </a:buBlip>
              <a:defRPr sz="3200"/>
            </a:lvl1pPr>
            <a:lvl2pPr marL="812800" indent="-406400">
              <a:spcBef>
                <a:spcPts val="3200"/>
              </a:spcBef>
              <a:buBlip>
                <a:blip r:embed="rId2"/>
              </a:buBlip>
              <a:defRPr sz="3200"/>
            </a:lvl2pPr>
            <a:lvl3pPr marL="1219200" indent="-406400">
              <a:spcBef>
                <a:spcPts val="3200"/>
              </a:spcBef>
              <a:buBlip>
                <a:blip r:embed="rId2"/>
              </a:buBlip>
              <a:defRPr sz="3200"/>
            </a:lvl3pPr>
            <a:lvl4pPr marL="1625600" indent="-406400">
              <a:spcBef>
                <a:spcPts val="3200"/>
              </a:spcBef>
              <a:buBlip>
                <a:blip r:embed="rId2"/>
              </a:buBlip>
              <a:defRPr sz="3200"/>
            </a:lvl4pPr>
            <a:lvl5pPr marL="2032000" indent="-406400">
              <a:spcBef>
                <a:spcPts val="3200"/>
              </a:spcBef>
              <a:buBlip>
                <a:blip r:embed="rId2"/>
              </a:buBlip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587500" y="1270000"/>
            <a:ext cx="10464800" cy="72136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7569200" y="965200"/>
            <a:ext cx="4495800" cy="324348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7569200" y="4869167"/>
            <a:ext cx="4495800" cy="39116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39799" y="967619"/>
            <a:ext cx="5969001" cy="780561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97853" y="9017000"/>
            <a:ext cx="389885" cy="368300"/>
          </a:xfrm>
          <a:prstGeom prst="rect">
            <a:avLst/>
          </a:prstGeom>
        </p:spPr>
        <p:txBody>
          <a:bodyPr anchor="t"/>
          <a:lstStyle>
            <a:lvl1pPr>
              <a:defRPr spc="21">
                <a:solidFill>
                  <a:srgbClr val="3E382B"/>
                </a:solidFill>
                <a:latin typeface="+mn-lt"/>
                <a:ea typeface="+mn-ea"/>
                <a:cs typeface="+mn-cs"/>
                <a:sym typeface="American Typewrite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-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587500" y="6362700"/>
            <a:ext cx="10464800" cy="635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-Johnny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587500" y="4241800"/>
            <a:ext cx="10464800" cy="774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>
                <a:solidFill>
                  <a:srgbClr val="6E603B"/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jpe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587500" y="254000"/>
            <a:ext cx="10464800" cy="2349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587500" y="2730500"/>
            <a:ext cx="10464800" cy="603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4"/>
              </a:buBlip>
            </a:lvl1pPr>
            <a:lvl2pPr>
              <a:buBlip>
                <a:blip r:embed="rId14"/>
              </a:buBlip>
            </a:lvl2pPr>
            <a:lvl3pPr>
              <a:buBlip>
                <a:blip r:embed="rId14"/>
              </a:buBlip>
            </a:lvl3pPr>
            <a:lvl4pPr>
              <a:buBlip>
                <a:blip r:embed="rId14"/>
              </a:buBlip>
            </a:lvl4pPr>
            <a:lvl5pPr>
              <a:buBlip>
                <a:blip r:embed="rId14"/>
              </a:buBlip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4599" y="9017000"/>
            <a:ext cx="342901" cy="4064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93741C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xmlns:p14="http://schemas.microsoft.com/office/powerpoint/2010/main"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70" baseline="0">
          <a:ln>
            <a:noFill/>
          </a:ln>
          <a:solidFill>
            <a:srgbClr val="6E603B"/>
          </a:solidFill>
          <a:uFillTx/>
          <a:latin typeface="+mn-lt"/>
          <a:ea typeface="+mn-ea"/>
          <a:cs typeface="+mn-cs"/>
          <a:sym typeface="American Typewriter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70" baseline="0">
          <a:ln>
            <a:noFill/>
          </a:ln>
          <a:solidFill>
            <a:srgbClr val="6E603B"/>
          </a:solidFill>
          <a:uFillTx/>
          <a:latin typeface="+mn-lt"/>
          <a:ea typeface="+mn-ea"/>
          <a:cs typeface="+mn-cs"/>
          <a:sym typeface="American Typewriter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70" baseline="0">
          <a:ln>
            <a:noFill/>
          </a:ln>
          <a:solidFill>
            <a:srgbClr val="6E603B"/>
          </a:solidFill>
          <a:uFillTx/>
          <a:latin typeface="+mn-lt"/>
          <a:ea typeface="+mn-ea"/>
          <a:cs typeface="+mn-cs"/>
          <a:sym typeface="American Typewriter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70" baseline="0">
          <a:ln>
            <a:noFill/>
          </a:ln>
          <a:solidFill>
            <a:srgbClr val="6E603B"/>
          </a:solidFill>
          <a:uFillTx/>
          <a:latin typeface="+mn-lt"/>
          <a:ea typeface="+mn-ea"/>
          <a:cs typeface="+mn-cs"/>
          <a:sym typeface="American Typewriter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70" baseline="0">
          <a:ln>
            <a:noFill/>
          </a:ln>
          <a:solidFill>
            <a:srgbClr val="6E603B"/>
          </a:solidFill>
          <a:uFillTx/>
          <a:latin typeface="+mn-lt"/>
          <a:ea typeface="+mn-ea"/>
          <a:cs typeface="+mn-cs"/>
          <a:sym typeface="American Typewriter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70" baseline="0">
          <a:ln>
            <a:noFill/>
          </a:ln>
          <a:solidFill>
            <a:srgbClr val="6E603B"/>
          </a:solidFill>
          <a:uFillTx/>
          <a:latin typeface="+mn-lt"/>
          <a:ea typeface="+mn-ea"/>
          <a:cs typeface="+mn-cs"/>
          <a:sym typeface="American Typewriter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70" baseline="0">
          <a:ln>
            <a:noFill/>
          </a:ln>
          <a:solidFill>
            <a:srgbClr val="6E603B"/>
          </a:solidFill>
          <a:uFillTx/>
          <a:latin typeface="+mn-lt"/>
          <a:ea typeface="+mn-ea"/>
          <a:cs typeface="+mn-cs"/>
          <a:sym typeface="American Typewriter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70" baseline="0">
          <a:ln>
            <a:noFill/>
          </a:ln>
          <a:solidFill>
            <a:srgbClr val="6E603B"/>
          </a:solidFill>
          <a:uFillTx/>
          <a:latin typeface="+mn-lt"/>
          <a:ea typeface="+mn-ea"/>
          <a:cs typeface="+mn-cs"/>
          <a:sym typeface="American Typewriter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70" baseline="0">
          <a:ln>
            <a:noFill/>
          </a:ln>
          <a:solidFill>
            <a:srgbClr val="6E603B"/>
          </a:solidFill>
          <a:uFillTx/>
          <a:latin typeface="+mn-lt"/>
          <a:ea typeface="+mn-ea"/>
          <a:cs typeface="+mn-cs"/>
          <a:sym typeface="American Typewriter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5000"/>
        <a:buFontTx/>
        <a:buBlip>
          <a:blip r:embed="rId14"/>
        </a:buBlip>
        <a:tabLst/>
        <a:defRPr sz="3600" b="0" i="0" u="none" strike="noStrike" cap="none" spc="0" baseline="0">
          <a:ln>
            <a:noFill/>
          </a:ln>
          <a:solidFill>
            <a:srgbClr val="93741C"/>
          </a:solidFill>
          <a:uFillTx/>
          <a:latin typeface="Palatino"/>
          <a:ea typeface="Palatino"/>
          <a:cs typeface="Palatino"/>
          <a:sym typeface="Palatino"/>
        </a:defRPr>
      </a:lvl1pPr>
      <a:lvl2pPr marL="889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5000"/>
        <a:buFontTx/>
        <a:buBlip>
          <a:blip r:embed="rId14"/>
        </a:buBlip>
        <a:tabLst/>
        <a:defRPr sz="2800" b="0" i="0" u="none" strike="noStrike" cap="none" spc="0" baseline="0">
          <a:ln>
            <a:noFill/>
          </a:ln>
          <a:solidFill>
            <a:srgbClr val="93741C"/>
          </a:solidFill>
          <a:uFillTx/>
          <a:latin typeface="Palatino"/>
          <a:ea typeface="Palatino"/>
          <a:cs typeface="Palatino"/>
          <a:sym typeface="Palatino"/>
        </a:defRPr>
      </a:lvl2pPr>
      <a:lvl3pPr marL="1333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5000"/>
        <a:buFontTx/>
        <a:buBlip>
          <a:blip r:embed="rId14"/>
        </a:buBlip>
        <a:tabLst/>
        <a:defRPr sz="3600" b="0" i="0" u="none" strike="noStrike" cap="none" spc="0" baseline="0">
          <a:ln>
            <a:noFill/>
          </a:ln>
          <a:solidFill>
            <a:srgbClr val="93741C"/>
          </a:solidFill>
          <a:uFillTx/>
          <a:latin typeface="Palatino"/>
          <a:ea typeface="Palatino"/>
          <a:cs typeface="Palatino"/>
          <a:sym typeface="Palatino"/>
        </a:defRPr>
      </a:lvl3pPr>
      <a:lvl4pPr marL="1778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5000"/>
        <a:buFontTx/>
        <a:buBlip>
          <a:blip r:embed="rId14"/>
        </a:buBlip>
        <a:tabLst/>
        <a:defRPr sz="3600" b="0" i="0" u="none" strike="noStrike" cap="none" spc="0" baseline="0">
          <a:ln>
            <a:noFill/>
          </a:ln>
          <a:solidFill>
            <a:srgbClr val="93741C"/>
          </a:solidFill>
          <a:uFillTx/>
          <a:latin typeface="Palatino"/>
          <a:ea typeface="Palatino"/>
          <a:cs typeface="Palatino"/>
          <a:sym typeface="Palatino"/>
        </a:defRPr>
      </a:lvl4pPr>
      <a:lvl5pPr marL="2222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5000"/>
        <a:buFontTx/>
        <a:buBlip>
          <a:blip r:embed="rId14"/>
        </a:buBlip>
        <a:tabLst/>
        <a:defRPr sz="3600" b="0" i="0" u="none" strike="noStrike" cap="none" spc="0" baseline="0">
          <a:ln>
            <a:noFill/>
          </a:ln>
          <a:solidFill>
            <a:srgbClr val="93741C"/>
          </a:solidFill>
          <a:uFillTx/>
          <a:latin typeface="Palatino"/>
          <a:ea typeface="Palatino"/>
          <a:cs typeface="Palatino"/>
          <a:sym typeface="Palatino"/>
        </a:defRPr>
      </a:lvl5pPr>
      <a:lvl6pPr marL="2667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5000"/>
        <a:buFontTx/>
        <a:buBlip>
          <a:blip r:embed="rId14"/>
        </a:buBlip>
        <a:tabLst/>
        <a:defRPr sz="3600" b="0" i="0" u="none" strike="noStrike" cap="none" spc="0" baseline="0">
          <a:ln>
            <a:noFill/>
          </a:ln>
          <a:solidFill>
            <a:srgbClr val="93741C"/>
          </a:solidFill>
          <a:uFillTx/>
          <a:latin typeface="Palatino"/>
          <a:ea typeface="Palatino"/>
          <a:cs typeface="Palatino"/>
          <a:sym typeface="Palatino"/>
        </a:defRPr>
      </a:lvl6pPr>
      <a:lvl7pPr marL="3111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5000"/>
        <a:buFontTx/>
        <a:buBlip>
          <a:blip r:embed="rId14"/>
        </a:buBlip>
        <a:tabLst/>
        <a:defRPr sz="3600" b="0" i="0" u="none" strike="noStrike" cap="none" spc="0" baseline="0">
          <a:ln>
            <a:noFill/>
          </a:ln>
          <a:solidFill>
            <a:srgbClr val="93741C"/>
          </a:solidFill>
          <a:uFillTx/>
          <a:latin typeface="Palatino"/>
          <a:ea typeface="Palatino"/>
          <a:cs typeface="Palatino"/>
          <a:sym typeface="Palatino"/>
        </a:defRPr>
      </a:lvl7pPr>
      <a:lvl8pPr marL="3556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5000"/>
        <a:buFontTx/>
        <a:buBlip>
          <a:blip r:embed="rId14"/>
        </a:buBlip>
        <a:tabLst/>
        <a:defRPr sz="3600" b="0" i="0" u="none" strike="noStrike" cap="none" spc="0" baseline="0">
          <a:ln>
            <a:noFill/>
          </a:ln>
          <a:solidFill>
            <a:srgbClr val="93741C"/>
          </a:solidFill>
          <a:uFillTx/>
          <a:latin typeface="Palatino"/>
          <a:ea typeface="Palatino"/>
          <a:cs typeface="Palatino"/>
          <a:sym typeface="Palatino"/>
        </a:defRPr>
      </a:lvl8pPr>
      <a:lvl9pPr marL="4000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45000"/>
        <a:buFontTx/>
        <a:buBlip>
          <a:blip r:embed="rId14"/>
        </a:buBlip>
        <a:tabLst/>
        <a:defRPr sz="3600" b="0" i="0" u="none" strike="noStrike" cap="none" spc="0" baseline="0">
          <a:ln>
            <a:noFill/>
          </a:ln>
          <a:solidFill>
            <a:srgbClr val="93741C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6528" spc="65">
                <a:effectLst>
                  <a:outerShdw blurRad="36576" dist="12192" dir="5400000" rotWithShape="0">
                    <a:srgbClr val="E0DEC7">
                      <a:alpha val="80000"/>
                    </a:srgbClr>
                  </a:outerShdw>
                </a:effectLst>
              </a:defRPr>
            </a:lvl1pPr>
          </a:lstStyle>
          <a:p>
            <a:r>
              <a:rPr dirty="0">
                <a:solidFill>
                  <a:srgbClr val="151618"/>
                </a:solidFill>
              </a:rPr>
              <a:t>Ad-blocking: A Study on Performance, Privacy and Counter-measures</a:t>
            </a:r>
          </a:p>
        </p:txBody>
      </p:sp>
      <p:sp>
        <p:nvSpPr>
          <p:cNvPr id="120" name="Shape 55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5931797"/>
            <a:ext cx="10464800" cy="127000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Kiran Garimella, Orestis Kostakis and Michael Mathioudakis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903" y="8283479"/>
            <a:ext cx="4581513" cy="115904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0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Blocking adblockers</a:t>
            </a:r>
          </a:p>
        </p:txBody>
      </p:sp>
      <p:sp>
        <p:nvSpPr>
          <p:cNvPr id="154" name="Shape 110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15"/>
          <p:cNvSpPr txBox="1">
            <a:spLocks noGrp="1"/>
          </p:cNvSpPr>
          <p:nvPr>
            <p:ph type="ctrTitle"/>
          </p:nvPr>
        </p:nvSpPr>
        <p:spPr>
          <a:xfrm>
            <a:off x="1270000" y="-742133"/>
            <a:ext cx="10464800" cy="26035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rgbClr val="151618"/>
                </a:solidFill>
              </a:rPr>
              <a:t>Blocking </a:t>
            </a:r>
            <a:r>
              <a:rPr lang="en-US" dirty="0" err="1" smtClean="0">
                <a:solidFill>
                  <a:srgbClr val="151618"/>
                </a:solidFill>
              </a:rPr>
              <a:t>adblockers</a:t>
            </a:r>
            <a:endParaRPr dirty="0">
              <a:solidFill>
                <a:srgbClr val="151618"/>
              </a:solidFill>
            </a:endParaRPr>
          </a:p>
        </p:txBody>
      </p:sp>
      <p:sp>
        <p:nvSpPr>
          <p:cNvPr id="157" name="Shape 116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58" name="Shape 117" descr="Shape 1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472604"/>
            <a:ext cx="13004797" cy="4693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2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1" name="Shape 123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62" name="Shape 124" descr="Shape 12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" y="2020955"/>
            <a:ext cx="13004805" cy="621968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115"/>
          <p:cNvSpPr txBox="1">
            <a:spLocks/>
          </p:cNvSpPr>
          <p:nvPr/>
        </p:nvSpPr>
        <p:spPr>
          <a:xfrm>
            <a:off x="1270000" y="-742133"/>
            <a:ext cx="10464800" cy="2603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ctr" defTabSz="5842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70" baseline="0">
                <a:ln>
                  <a:noFill/>
                </a:ln>
                <a:solidFill>
                  <a:srgbClr val="3E382B"/>
                </a:solidFill>
                <a:effectLst>
                  <a:outerShdw blurRad="38100" dist="12700" dir="5400000" rotWithShape="0">
                    <a:srgbClr val="E0DEC7">
                      <a:alpha val="8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American Typewriter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70" baseline="0">
                <a:ln>
                  <a:noFill/>
                </a:ln>
                <a:solidFill>
                  <a:srgbClr val="6E603B"/>
                </a:solidFill>
                <a:uFillTx/>
                <a:latin typeface="+mn-lt"/>
                <a:ea typeface="+mn-ea"/>
                <a:cs typeface="+mn-cs"/>
                <a:sym typeface="American Typewriter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70" baseline="0">
                <a:ln>
                  <a:noFill/>
                </a:ln>
                <a:solidFill>
                  <a:srgbClr val="6E603B"/>
                </a:solidFill>
                <a:uFillTx/>
                <a:latin typeface="+mn-lt"/>
                <a:ea typeface="+mn-ea"/>
                <a:cs typeface="+mn-cs"/>
                <a:sym typeface="American Typewriter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70" baseline="0">
                <a:ln>
                  <a:noFill/>
                </a:ln>
                <a:solidFill>
                  <a:srgbClr val="6E603B"/>
                </a:solidFill>
                <a:uFillTx/>
                <a:latin typeface="+mn-lt"/>
                <a:ea typeface="+mn-ea"/>
                <a:cs typeface="+mn-cs"/>
                <a:sym typeface="American Typewriter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70" baseline="0">
                <a:ln>
                  <a:noFill/>
                </a:ln>
                <a:solidFill>
                  <a:srgbClr val="6E603B"/>
                </a:solidFill>
                <a:uFillTx/>
                <a:latin typeface="+mn-lt"/>
                <a:ea typeface="+mn-ea"/>
                <a:cs typeface="+mn-cs"/>
                <a:sym typeface="American Typewriter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70" baseline="0">
                <a:ln>
                  <a:noFill/>
                </a:ln>
                <a:solidFill>
                  <a:srgbClr val="6E603B"/>
                </a:solidFill>
                <a:uFillTx/>
                <a:latin typeface="+mn-lt"/>
                <a:ea typeface="+mn-ea"/>
                <a:cs typeface="+mn-cs"/>
                <a:sym typeface="American Typewriter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70" baseline="0">
                <a:ln>
                  <a:noFill/>
                </a:ln>
                <a:solidFill>
                  <a:srgbClr val="6E603B"/>
                </a:solidFill>
                <a:uFillTx/>
                <a:latin typeface="+mn-lt"/>
                <a:ea typeface="+mn-ea"/>
                <a:cs typeface="+mn-cs"/>
                <a:sym typeface="American Typewriter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70" baseline="0">
                <a:ln>
                  <a:noFill/>
                </a:ln>
                <a:solidFill>
                  <a:srgbClr val="6E603B"/>
                </a:solidFill>
                <a:uFillTx/>
                <a:latin typeface="+mn-lt"/>
                <a:ea typeface="+mn-ea"/>
                <a:cs typeface="+mn-cs"/>
                <a:sym typeface="American Typewriter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0" b="0" i="0" u="none" strike="noStrike" cap="none" spc="70" baseline="0">
                <a:ln>
                  <a:noFill/>
                </a:ln>
                <a:solidFill>
                  <a:srgbClr val="6E603B"/>
                </a:solidFill>
                <a:uFillTx/>
                <a:latin typeface="+mn-lt"/>
                <a:ea typeface="+mn-ea"/>
                <a:cs typeface="+mn-cs"/>
                <a:sym typeface="American Typewriter"/>
              </a:defRPr>
            </a:lvl9pPr>
          </a:lstStyle>
          <a:p>
            <a:r>
              <a:rPr lang="en-US" dirty="0" smtClean="0">
                <a:solidFill>
                  <a:srgbClr val="151618"/>
                </a:solidFill>
              </a:rPr>
              <a:t>Blocking </a:t>
            </a:r>
            <a:r>
              <a:rPr lang="en-US" dirty="0" err="1" smtClean="0">
                <a:solidFill>
                  <a:srgbClr val="151618"/>
                </a:solidFill>
              </a:rPr>
              <a:t>adblockers</a:t>
            </a:r>
            <a:endParaRPr lang="en-US" dirty="0">
              <a:solidFill>
                <a:srgbClr val="151618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29"/>
          <p:cNvSpPr txBox="1">
            <a:spLocks noGrp="1"/>
          </p:cNvSpPr>
          <p:nvPr>
            <p:ph type="ctrTitle"/>
          </p:nvPr>
        </p:nvSpPr>
        <p:spPr>
          <a:xfrm>
            <a:off x="1270000" y="-937498"/>
            <a:ext cx="10464800" cy="260350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Blocking adblockers</a:t>
            </a:r>
          </a:p>
        </p:txBody>
      </p:sp>
      <p:sp>
        <p:nvSpPr>
          <p:cNvPr id="165" name="Shape 130"/>
          <p:cNvSpPr txBox="1">
            <a:spLocks noGrp="1"/>
          </p:cNvSpPr>
          <p:nvPr>
            <p:ph type="subTitle" sz="quarter" idx="1"/>
          </p:nvPr>
        </p:nvSpPr>
        <p:spPr>
          <a:xfrm>
            <a:off x="547056" y="2310705"/>
            <a:ext cx="11937552" cy="671515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608076" indent="-457200" algn="l" defTabSz="385572">
              <a:spcBef>
                <a:spcPts val="300"/>
              </a:spcBef>
              <a:buFont typeface="Arial"/>
              <a:buChar char="•"/>
              <a:defRPr sz="2376" spc="23">
                <a:effectLst>
                  <a:outerShdw blurRad="25146" dist="8382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200" dirty="0">
                <a:solidFill>
                  <a:srgbClr val="151618"/>
                </a:solidFill>
              </a:rPr>
              <a:t>Adblock blockers are prevalent!</a:t>
            </a:r>
          </a:p>
          <a:p>
            <a:pPr marL="608076" indent="-457200" algn="l" defTabSz="385572">
              <a:spcBef>
                <a:spcPts val="300"/>
              </a:spcBef>
              <a:buFont typeface="Arial"/>
              <a:buChar char="•"/>
              <a:defRPr sz="2376" spc="23">
                <a:effectLst>
                  <a:outerShdw blurRad="25146" dist="8382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200" dirty="0">
                <a:solidFill>
                  <a:srgbClr val="151618"/>
                </a:solidFill>
              </a:rPr>
              <a:t>~11% of the webpages explicitly use anti adblocking tools</a:t>
            </a:r>
          </a:p>
          <a:p>
            <a:pPr marL="608076" indent="-457200" algn="l" defTabSz="385572">
              <a:spcBef>
                <a:spcPts val="300"/>
              </a:spcBef>
              <a:buFont typeface="Arial"/>
              <a:buChar char="•"/>
              <a:defRPr sz="2376" spc="23">
                <a:effectLst>
                  <a:outerShdw blurRad="25146" dist="8382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200" dirty="0">
                <a:solidFill>
                  <a:srgbClr val="151618"/>
                </a:solidFill>
              </a:rPr>
              <a:t>Much higher for Adblock and AdBlockPlus (33%)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35"/>
          <p:cNvSpPr txBox="1">
            <a:spLocks noGrp="1"/>
          </p:cNvSpPr>
          <p:nvPr>
            <p:ph type="title"/>
          </p:nvPr>
        </p:nvSpPr>
        <p:spPr>
          <a:xfrm>
            <a:off x="1270000" y="-429549"/>
            <a:ext cx="10464800" cy="260350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Requests made by adblockers</a:t>
            </a:r>
          </a:p>
        </p:txBody>
      </p:sp>
      <p:sp>
        <p:nvSpPr>
          <p:cNvPr id="168" name="Shape 136"/>
          <p:cNvSpPr txBox="1">
            <a:spLocks noGrp="1"/>
          </p:cNvSpPr>
          <p:nvPr>
            <p:ph type="body" sz="quarter" idx="1"/>
          </p:nvPr>
        </p:nvSpPr>
        <p:spPr>
          <a:xfrm>
            <a:off x="488443" y="2500673"/>
            <a:ext cx="11996165" cy="691592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400" dirty="0">
                <a:solidFill>
                  <a:srgbClr val="151618"/>
                </a:solidFill>
              </a:rPr>
              <a:t>Vanilla mode - V</a:t>
            </a: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400" dirty="0">
                <a:solidFill>
                  <a:srgbClr val="151618"/>
                </a:solidFill>
              </a:rPr>
              <a:t>Adblock mode - A</a:t>
            </a: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400" dirty="0">
                <a:solidFill>
                  <a:srgbClr val="151618"/>
                </a:solidFill>
              </a:rPr>
              <a:t>V </a:t>
            </a:r>
            <a:r>
              <a:rPr lang="en-US" sz="3400" dirty="0" smtClean="0">
                <a:solidFill>
                  <a:srgbClr val="151618"/>
                </a:solidFill>
              </a:rPr>
              <a:t>\</a:t>
            </a:r>
            <a:r>
              <a:rPr sz="3400" dirty="0" smtClean="0">
                <a:solidFill>
                  <a:srgbClr val="151618"/>
                </a:solidFill>
              </a:rPr>
              <a:t> </a:t>
            </a:r>
            <a:r>
              <a:rPr sz="3400" dirty="0">
                <a:solidFill>
                  <a:srgbClr val="151618"/>
                </a:solidFill>
              </a:rPr>
              <a:t>A </a:t>
            </a:r>
            <a:r>
              <a:rPr sz="3400" dirty="0" smtClean="0">
                <a:solidFill>
                  <a:srgbClr val="151618"/>
                </a:solidFill>
              </a:rPr>
              <a:t>-</a:t>
            </a:r>
            <a:r>
              <a:rPr lang="en-US" sz="3400" dirty="0" smtClean="0">
                <a:solidFill>
                  <a:srgbClr val="151618"/>
                </a:solidFill>
              </a:rPr>
              <a:t>&gt;</a:t>
            </a:r>
            <a:r>
              <a:rPr sz="3400" dirty="0" smtClean="0">
                <a:solidFill>
                  <a:srgbClr val="151618"/>
                </a:solidFill>
              </a:rPr>
              <a:t> </a:t>
            </a:r>
            <a:r>
              <a:rPr sz="3400" dirty="0">
                <a:solidFill>
                  <a:srgbClr val="151618"/>
                </a:solidFill>
              </a:rPr>
              <a:t>Ads</a:t>
            </a: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400" dirty="0">
                <a:solidFill>
                  <a:srgbClr val="151618"/>
                </a:solidFill>
              </a:rPr>
              <a:t>A </a:t>
            </a:r>
            <a:r>
              <a:rPr lang="en-US" sz="3400" dirty="0" smtClean="0">
                <a:solidFill>
                  <a:srgbClr val="151618"/>
                </a:solidFill>
              </a:rPr>
              <a:t>\</a:t>
            </a:r>
            <a:r>
              <a:rPr sz="3400" dirty="0" smtClean="0">
                <a:solidFill>
                  <a:srgbClr val="151618"/>
                </a:solidFill>
              </a:rPr>
              <a:t> </a:t>
            </a:r>
            <a:r>
              <a:rPr sz="3400" dirty="0">
                <a:solidFill>
                  <a:srgbClr val="151618"/>
                </a:solidFill>
              </a:rPr>
              <a:t>V -&gt; artifacts introduced from using an adblocker</a:t>
            </a:r>
          </a:p>
          <a:p>
            <a:pPr marL="516297" lvl="1" indent="-3429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>
                <a:solidFill>
                  <a:srgbClr val="151618"/>
                </a:solidFill>
              </a:rPr>
              <a:t>Requests by </a:t>
            </a:r>
            <a:r>
              <a:rPr sz="2400" dirty="0" smtClean="0">
                <a:solidFill>
                  <a:srgbClr val="151618"/>
                </a:solidFill>
              </a:rPr>
              <a:t>adblockers</a:t>
            </a:r>
            <a:endParaRPr lang="en-US" sz="2400" dirty="0" smtClean="0">
              <a:solidFill>
                <a:srgbClr val="151618"/>
              </a:solidFill>
            </a:endParaRPr>
          </a:p>
          <a:p>
            <a:pPr marL="516297" lvl="1" indent="-3429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endParaRPr sz="2400" dirty="0">
              <a:solidFill>
                <a:srgbClr val="151618"/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400" dirty="0">
                <a:solidFill>
                  <a:srgbClr val="151618"/>
                </a:solidFill>
              </a:rPr>
              <a:t>Finding:</a:t>
            </a:r>
          </a:p>
          <a:p>
            <a:pPr marL="516297" lvl="1" indent="-3429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>
                <a:solidFill>
                  <a:srgbClr val="151618"/>
                </a:solidFill>
              </a:rPr>
              <a:t>Adblockers block tracking from Google analytics</a:t>
            </a:r>
          </a:p>
          <a:p>
            <a:pPr marL="516297" lvl="1" indent="-3429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>
                <a:solidFill>
                  <a:srgbClr val="151618"/>
                </a:solidFill>
              </a:rPr>
              <a:t>But .. install their own tracking</a:t>
            </a:r>
          </a:p>
          <a:p>
            <a:pPr marL="516297" lvl="1" indent="-3429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>
                <a:solidFill>
                  <a:srgbClr val="151618"/>
                </a:solidFill>
              </a:rPr>
              <a:t>Except UBlock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41"/>
          <p:cNvSpPr txBox="1">
            <a:spLocks noGrp="1"/>
          </p:cNvSpPr>
          <p:nvPr>
            <p:ph type="title"/>
          </p:nvPr>
        </p:nvSpPr>
        <p:spPr>
          <a:xfrm>
            <a:off x="1270000" y="-1035180"/>
            <a:ext cx="10464800" cy="2603500"/>
          </a:xfrm>
          <a:prstGeom prst="rect">
            <a:avLst/>
          </a:prstGeom>
        </p:spPr>
        <p:txBody>
          <a:bodyPr/>
          <a:lstStyle/>
          <a:p>
            <a:r>
              <a:rPr dirty="0"/>
              <a:t>Conclusions</a:t>
            </a:r>
          </a:p>
        </p:txBody>
      </p:sp>
      <p:sp>
        <p:nvSpPr>
          <p:cNvPr id="171" name="Shape 142"/>
          <p:cNvSpPr txBox="1">
            <a:spLocks noGrp="1"/>
          </p:cNvSpPr>
          <p:nvPr>
            <p:ph type="body" sz="quarter" idx="1"/>
          </p:nvPr>
        </p:nvSpPr>
        <p:spPr>
          <a:xfrm>
            <a:off x="586131" y="1953650"/>
            <a:ext cx="11996165" cy="61735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lang="en-US" sz="3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sz="3400" dirty="0" err="1" smtClean="0">
                <a:solidFill>
                  <a:schemeClr val="bg2">
                    <a:lumMod val="10000"/>
                  </a:schemeClr>
                </a:solidFill>
              </a:rPr>
              <a:t>Adblockers</a:t>
            </a:r>
            <a:r>
              <a:rPr sz="3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sz="3400" dirty="0">
                <a:solidFill>
                  <a:schemeClr val="bg2">
                    <a:lumMod val="10000"/>
                  </a:schemeClr>
                </a:solidFill>
              </a:rPr>
              <a:t>might not be helping (in terms of privacy/data</a:t>
            </a:r>
            <a:r>
              <a:rPr sz="3400" dirty="0" smtClean="0">
                <a:solidFill>
                  <a:schemeClr val="bg2">
                    <a:lumMod val="10000"/>
                  </a:schemeClr>
                </a:solidFill>
              </a:rPr>
              <a:t>)</a:t>
            </a:r>
            <a:endParaRPr lang="en-US" sz="3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endParaRPr sz="3400" dirty="0">
              <a:solidFill>
                <a:schemeClr val="bg2">
                  <a:lumMod val="10000"/>
                </a:schemeClr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lang="en-US" sz="3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sz="3400" dirty="0" err="1" smtClean="0">
                <a:solidFill>
                  <a:schemeClr val="bg2">
                    <a:lumMod val="10000"/>
                  </a:schemeClr>
                </a:solidFill>
              </a:rPr>
              <a:t>Adblockers</a:t>
            </a:r>
            <a:r>
              <a:rPr sz="3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sz="3400" dirty="0">
                <a:solidFill>
                  <a:schemeClr val="bg2">
                    <a:lumMod val="10000"/>
                  </a:schemeClr>
                </a:solidFill>
              </a:rPr>
              <a:t>have their own </a:t>
            </a:r>
            <a:r>
              <a:rPr sz="3400" dirty="0" smtClean="0">
                <a:solidFill>
                  <a:schemeClr val="bg2">
                    <a:lumMod val="10000"/>
                  </a:schemeClr>
                </a:solidFill>
              </a:rPr>
              <a:t>overhead</a:t>
            </a:r>
            <a:endParaRPr lang="en-US" sz="3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endParaRPr sz="3400" dirty="0">
              <a:solidFill>
                <a:schemeClr val="bg2">
                  <a:lumMod val="10000"/>
                </a:schemeClr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lang="en-US" sz="3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sz="3400" dirty="0" err="1" smtClean="0">
                <a:solidFill>
                  <a:schemeClr val="bg2">
                    <a:lumMod val="10000"/>
                  </a:schemeClr>
                </a:solidFill>
              </a:rPr>
              <a:t>Adblock</a:t>
            </a:r>
            <a:r>
              <a:rPr sz="3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sz="3400" dirty="0">
                <a:solidFill>
                  <a:schemeClr val="bg2">
                    <a:lumMod val="10000"/>
                  </a:schemeClr>
                </a:solidFill>
              </a:rPr>
              <a:t>blockers are growing</a:t>
            </a:r>
            <a:r>
              <a:rPr sz="3400" dirty="0" smtClean="0">
                <a:solidFill>
                  <a:schemeClr val="bg2">
                    <a:lumMod val="10000"/>
                  </a:schemeClr>
                </a:solidFill>
              </a:rPr>
              <a:t>!</a:t>
            </a:r>
            <a:endParaRPr lang="en-US" sz="3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endParaRPr sz="3400" dirty="0">
              <a:solidFill>
                <a:schemeClr val="bg2">
                  <a:lumMod val="10000"/>
                </a:schemeClr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lang="en-US" sz="3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sz="3400" dirty="0" err="1" smtClean="0">
                <a:solidFill>
                  <a:schemeClr val="bg2">
                    <a:lumMod val="10000"/>
                  </a:schemeClr>
                </a:solidFill>
              </a:rPr>
              <a:t>Ublock</a:t>
            </a:r>
            <a:r>
              <a:rPr sz="3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sz="3400" dirty="0">
                <a:solidFill>
                  <a:schemeClr val="bg2">
                    <a:lumMod val="10000"/>
                  </a:schemeClr>
                </a:solidFill>
              </a:rPr>
              <a:t>is the </a:t>
            </a:r>
            <a:r>
              <a:rPr sz="3400" dirty="0" smtClean="0">
                <a:solidFill>
                  <a:schemeClr val="bg2">
                    <a:lumMod val="10000"/>
                  </a:schemeClr>
                </a:solidFill>
              </a:rPr>
              <a:t>best</a:t>
            </a:r>
            <a:endParaRPr lang="en-US" sz="3400" dirty="0" smtClean="0">
              <a:solidFill>
                <a:schemeClr val="bg2">
                  <a:lumMod val="10000"/>
                </a:schemeClr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endParaRPr sz="3400" dirty="0">
              <a:solidFill>
                <a:schemeClr val="bg2">
                  <a:lumMod val="10000"/>
                </a:schemeClr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lang="en-US" sz="3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sz="3400" dirty="0" smtClean="0">
                <a:solidFill>
                  <a:schemeClr val="bg2">
                    <a:lumMod val="10000"/>
                  </a:schemeClr>
                </a:solidFill>
              </a:rPr>
              <a:t>Things </a:t>
            </a:r>
            <a:r>
              <a:rPr sz="3400" dirty="0">
                <a:solidFill>
                  <a:schemeClr val="bg2">
                    <a:lumMod val="10000"/>
                  </a:schemeClr>
                </a:solidFill>
              </a:rPr>
              <a:t>are fast evolving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0" y="2149270"/>
            <a:ext cx="10464800" cy="2603500"/>
          </a:xfrm>
        </p:spPr>
        <p:txBody>
          <a:bodyPr/>
          <a:lstStyle/>
          <a:p>
            <a:r>
              <a:rPr lang="en-US" dirty="0" smtClean="0">
                <a:solidFill>
                  <a:srgbClr val="151618"/>
                </a:solidFill>
              </a:rPr>
              <a:t>Thank you!</a:t>
            </a:r>
            <a:endParaRPr lang="en-US" dirty="0">
              <a:solidFill>
                <a:srgbClr val="151618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>
          <a:xfrm>
            <a:off x="371217" y="5130799"/>
            <a:ext cx="12152465" cy="2976849"/>
          </a:xfrm>
        </p:spPr>
        <p:txBody>
          <a:bodyPr/>
          <a:lstStyle/>
          <a:p>
            <a:r>
              <a:rPr lang="en-US" dirty="0" smtClean="0">
                <a:solidFill>
                  <a:srgbClr val="151618"/>
                </a:solidFill>
              </a:rPr>
              <a:t>@</a:t>
            </a:r>
            <a:r>
              <a:rPr lang="en-US" dirty="0" err="1" smtClean="0">
                <a:solidFill>
                  <a:srgbClr val="151618"/>
                </a:solidFill>
              </a:rPr>
              <a:t>gvrkiran</a:t>
            </a:r>
            <a:endParaRPr lang="en-US" dirty="0" smtClean="0">
              <a:solidFill>
                <a:srgbClr val="151618"/>
              </a:solidFill>
            </a:endParaRPr>
          </a:p>
          <a:p>
            <a:endParaRPr lang="en-US" dirty="0" smtClean="0">
              <a:solidFill>
                <a:srgbClr val="151618"/>
              </a:solidFill>
            </a:endParaRPr>
          </a:p>
          <a:p>
            <a:r>
              <a:rPr lang="en-US" sz="3200" dirty="0" smtClean="0">
                <a:solidFill>
                  <a:srgbClr val="151618"/>
                </a:solidFill>
              </a:rPr>
              <a:t>Data </a:t>
            </a:r>
            <a:r>
              <a:rPr lang="en-US" sz="3200" dirty="0">
                <a:solidFill>
                  <a:srgbClr val="151618"/>
                </a:solidFill>
              </a:rPr>
              <a:t>available at https://</a:t>
            </a:r>
            <a:r>
              <a:rPr lang="en-US" sz="3200" dirty="0" err="1">
                <a:solidFill>
                  <a:srgbClr val="151618"/>
                </a:solidFill>
              </a:rPr>
              <a:t>users.ics.aalto.fi</a:t>
            </a:r>
            <a:r>
              <a:rPr lang="en-US" sz="3200" dirty="0">
                <a:solidFill>
                  <a:srgbClr val="151618"/>
                </a:solidFill>
              </a:rPr>
              <a:t>/</a:t>
            </a:r>
            <a:r>
              <a:rPr lang="en-US" sz="3200" dirty="0" err="1">
                <a:solidFill>
                  <a:srgbClr val="151618"/>
                </a:solidFill>
              </a:rPr>
              <a:t>kiran</a:t>
            </a:r>
            <a:r>
              <a:rPr lang="en-US" sz="3200" dirty="0">
                <a:solidFill>
                  <a:srgbClr val="151618"/>
                </a:solidFill>
              </a:rPr>
              <a:t>/</a:t>
            </a:r>
            <a:r>
              <a:rPr lang="en-US" sz="3200" dirty="0" err="1" smtClean="0">
                <a:solidFill>
                  <a:srgbClr val="151618"/>
                </a:solidFill>
              </a:rPr>
              <a:t>adblock</a:t>
            </a:r>
            <a:endParaRPr lang="en-US" dirty="0">
              <a:solidFill>
                <a:srgbClr val="151618"/>
              </a:solidFill>
            </a:endParaRPr>
          </a:p>
          <a:p>
            <a:endParaRPr lang="en-US" dirty="0">
              <a:solidFill>
                <a:srgbClr val="15161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151838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61"/>
          <p:cNvSpPr txBox="1">
            <a:spLocks noGrp="1"/>
          </p:cNvSpPr>
          <p:nvPr>
            <p:ph type="ctrTitle"/>
          </p:nvPr>
        </p:nvSpPr>
        <p:spPr>
          <a:xfrm>
            <a:off x="1269999" y="-51730"/>
            <a:ext cx="10464801" cy="1270001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Motivation</a:t>
            </a:r>
          </a:p>
        </p:txBody>
      </p:sp>
      <p:sp>
        <p:nvSpPr>
          <p:cNvPr id="124" name="Shape 62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1192354"/>
            <a:ext cx="10464800" cy="884664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Ads everywhere!</a:t>
            </a:r>
          </a:p>
        </p:txBody>
      </p:sp>
      <p:pic>
        <p:nvPicPr>
          <p:cNvPr id="2" name="Picture 1" descr="Screen Shot 2017-06-26 at 13.17.4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91" y="2077018"/>
            <a:ext cx="11734801" cy="7294079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644791" y="2598355"/>
            <a:ext cx="2520321" cy="1133117"/>
          </a:xfrm>
          <a:prstGeom prst="roundRect">
            <a:avLst/>
          </a:prstGeom>
          <a:solidFill>
            <a:srgbClr val="FF0000">
              <a:alpha val="30000"/>
            </a:srgbClr>
          </a:solidFill>
          <a:ln w="38100" cap="flat" cmpd="sng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DEF"/>
              </a:solidFill>
              <a:effectLst>
                <a:outerShdw blurRad="25400" dist="12700" dir="16200000" rotWithShape="0">
                  <a:srgbClr val="000000">
                    <a:alpha val="40000"/>
                  </a:srgbClr>
                </a:outerShdw>
              </a:effectLst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761581" y="2598355"/>
            <a:ext cx="2520321" cy="1133117"/>
          </a:xfrm>
          <a:prstGeom prst="roundRect">
            <a:avLst/>
          </a:prstGeom>
          <a:solidFill>
            <a:srgbClr val="FF0000">
              <a:alpha val="30000"/>
            </a:srgbClr>
          </a:solidFill>
          <a:ln w="38100" cap="flat" cmpd="sng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DEF"/>
              </a:solidFill>
              <a:effectLst>
                <a:outerShdw blurRad="25400" dist="12700" dir="16200000" rotWithShape="0">
                  <a:srgbClr val="000000">
                    <a:alpha val="40000"/>
                  </a:srgbClr>
                </a:outerShdw>
              </a:effectLst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44791" y="4215993"/>
            <a:ext cx="11637111" cy="3422780"/>
          </a:xfrm>
          <a:prstGeom prst="roundRect">
            <a:avLst/>
          </a:prstGeom>
          <a:solidFill>
            <a:srgbClr val="FF0000">
              <a:alpha val="30000"/>
            </a:srgbClr>
          </a:solidFill>
          <a:ln w="38100" cap="flat" cmpd="sng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DEF"/>
              </a:solidFill>
              <a:effectLst>
                <a:outerShdw blurRad="25400" dist="12700" dir="16200000" rotWithShape="0">
                  <a:srgbClr val="000000">
                    <a:alpha val="40000"/>
                  </a:srgbClr>
                </a:outerShdw>
              </a:effectLst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74"/>
          <p:cNvSpPr txBox="1">
            <a:spLocks noGrp="1"/>
          </p:cNvSpPr>
          <p:nvPr>
            <p:ph type="ctrTitle"/>
          </p:nvPr>
        </p:nvSpPr>
        <p:spPr>
          <a:xfrm>
            <a:off x="1534325" y="-909444"/>
            <a:ext cx="10464801" cy="2603501"/>
          </a:xfrm>
          <a:prstGeom prst="rect">
            <a:avLst/>
          </a:prstGeom>
        </p:spPr>
        <p:txBody>
          <a:bodyPr/>
          <a:lstStyle/>
          <a:p>
            <a:r>
              <a:rPr dirty="0" smtClean="0">
                <a:solidFill>
                  <a:srgbClr val="151618"/>
                </a:solidFill>
              </a:rPr>
              <a:t>It</a:t>
            </a:r>
            <a:r>
              <a:rPr lang="en-US" dirty="0" smtClean="0">
                <a:solidFill>
                  <a:srgbClr val="151618"/>
                </a:solidFill>
              </a:rPr>
              <a:t>'</a:t>
            </a:r>
            <a:r>
              <a:rPr dirty="0" smtClean="0">
                <a:solidFill>
                  <a:srgbClr val="151618"/>
                </a:solidFill>
              </a:rPr>
              <a:t>s </a:t>
            </a:r>
            <a:r>
              <a:rPr dirty="0">
                <a:solidFill>
                  <a:srgbClr val="151618"/>
                </a:solidFill>
              </a:rPr>
              <a:t>worse on mobile</a:t>
            </a:r>
          </a:p>
        </p:txBody>
      </p:sp>
      <p:sp>
        <p:nvSpPr>
          <p:cNvPr id="127" name="Shape 75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28" name="Shape 76" descr="Shape 7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89552" y="2448552"/>
            <a:ext cx="6954346" cy="61519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81"/>
          <p:cNvSpPr txBox="1">
            <a:spLocks noGrp="1"/>
          </p:cNvSpPr>
          <p:nvPr>
            <p:ph type="ctrTitle"/>
          </p:nvPr>
        </p:nvSpPr>
        <p:spPr>
          <a:xfrm>
            <a:off x="1426302" y="0"/>
            <a:ext cx="10464800" cy="260350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Over 50% traffic from ads!!!</a:t>
            </a:r>
          </a:p>
        </p:txBody>
      </p:sp>
      <p:sp>
        <p:nvSpPr>
          <p:cNvPr id="135" name="Shape 82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pic>
        <p:nvPicPr>
          <p:cNvPr id="136" name="Shape 83" descr="Shape 8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0506" y="3017068"/>
            <a:ext cx="9265997" cy="485888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hape 85"/>
          <p:cNvSpPr/>
          <p:nvPr/>
        </p:nvSpPr>
        <p:spPr>
          <a:xfrm>
            <a:off x="2359874" y="7265102"/>
            <a:ext cx="4110081" cy="276907"/>
          </a:xfrm>
          <a:prstGeom prst="rect">
            <a:avLst/>
          </a:prstGeom>
          <a:ln w="12700">
            <a:solidFill>
              <a:srgbClr val="FF000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DEF"/>
                </a:solidFill>
                <a:effectLst>
                  <a:outerShdw blurRad="25400" dist="12700" dir="16200000" rotWithShape="0">
                    <a:srgbClr val="000000">
                      <a:alpha val="4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67"/>
          <p:cNvSpPr txBox="1">
            <a:spLocks noGrp="1"/>
          </p:cNvSpPr>
          <p:nvPr>
            <p:ph type="ctrTitle"/>
          </p:nvPr>
        </p:nvSpPr>
        <p:spPr>
          <a:xfrm>
            <a:off x="1269999" y="253586"/>
            <a:ext cx="10464801" cy="127000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rgbClr val="151618"/>
                </a:solidFill>
              </a:rPr>
              <a:t>Solution: Ad-blocking</a:t>
            </a:r>
            <a:endParaRPr dirty="0">
              <a:solidFill>
                <a:srgbClr val="151618"/>
              </a:solidFill>
            </a:endParaRPr>
          </a:p>
        </p:txBody>
      </p:sp>
      <p:sp>
        <p:nvSpPr>
          <p:cNvPr id="131" name="Shape 68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2" name="Shape 69" descr="Shape 6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999" y="2208734"/>
            <a:ext cx="10972802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70000" y="156291"/>
            <a:ext cx="10464800" cy="1504311"/>
          </a:xfrm>
        </p:spPr>
        <p:txBody>
          <a:bodyPr/>
          <a:lstStyle/>
          <a:p>
            <a:r>
              <a:rPr lang="en-US" dirty="0" smtClean="0"/>
              <a:t>This paper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"/>
          </p:nvPr>
        </p:nvSpPr>
        <p:spPr>
          <a:xfrm>
            <a:off x="1270000" y="2012260"/>
            <a:ext cx="10464800" cy="7287116"/>
          </a:xfrm>
        </p:spPr>
        <p:txBody>
          <a:bodyPr/>
          <a:lstStyle/>
          <a:p>
            <a:pPr marL="571500" indent="-571500" algn="l">
              <a:buFont typeface="Arial"/>
              <a:buChar char="•"/>
            </a:pPr>
            <a:endParaRPr lang="en-US" dirty="0" smtClean="0"/>
          </a:p>
          <a:p>
            <a:pPr marL="571500" indent="-571500" algn="l">
              <a:buFont typeface="Arial"/>
              <a:buChar char="•"/>
            </a:pPr>
            <a:r>
              <a:rPr lang="en-US" dirty="0" smtClean="0"/>
              <a:t>Quantify </a:t>
            </a:r>
            <a:r>
              <a:rPr lang="en-US" dirty="0" err="1" smtClean="0"/>
              <a:t>adblocking</a:t>
            </a:r>
            <a:r>
              <a:rPr lang="en-US" dirty="0" smtClean="0"/>
              <a:t> usage on a large scale</a:t>
            </a:r>
          </a:p>
          <a:p>
            <a:pPr marL="571500" indent="-571500" algn="l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33327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90"/>
          <p:cNvSpPr txBox="1">
            <a:spLocks noGrp="1"/>
          </p:cNvSpPr>
          <p:nvPr>
            <p:ph type="title"/>
          </p:nvPr>
        </p:nvSpPr>
        <p:spPr>
          <a:xfrm>
            <a:off x="1270000" y="-859352"/>
            <a:ext cx="10464800" cy="260350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Data</a:t>
            </a:r>
          </a:p>
        </p:txBody>
      </p:sp>
      <p:sp>
        <p:nvSpPr>
          <p:cNvPr id="140" name="Shape 91"/>
          <p:cNvSpPr txBox="1">
            <a:spLocks noGrp="1"/>
          </p:cNvSpPr>
          <p:nvPr>
            <p:ph type="body" sz="quarter" idx="1"/>
          </p:nvPr>
        </p:nvSpPr>
        <p:spPr>
          <a:xfrm>
            <a:off x="957349" y="1973187"/>
            <a:ext cx="11429570" cy="586095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85216" indent="-457200" algn="l" defTabSz="327152">
              <a:spcBef>
                <a:spcPts val="300"/>
              </a:spcBef>
              <a:buFont typeface="Arial"/>
              <a:buChar char="•"/>
              <a:defRPr sz="2016" spc="20">
                <a:effectLst>
                  <a:outerShdw blurRad="21336" dist="7112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400" dirty="0">
                <a:solidFill>
                  <a:srgbClr val="151618"/>
                </a:solidFill>
              </a:rPr>
              <a:t>5 most popular </a:t>
            </a:r>
            <a:r>
              <a:rPr sz="3400" dirty="0" smtClean="0">
                <a:solidFill>
                  <a:srgbClr val="151618"/>
                </a:solidFill>
              </a:rPr>
              <a:t>adblockers</a:t>
            </a:r>
            <a:endParaRPr lang="en-US" sz="3400" dirty="0">
              <a:solidFill>
                <a:srgbClr val="151618"/>
              </a:solidFill>
            </a:endParaRPr>
          </a:p>
          <a:p>
            <a:pPr marL="470916" indent="-342900" algn="l" defTabSz="327152">
              <a:spcBef>
                <a:spcPts val="300"/>
              </a:spcBef>
              <a:buFont typeface="Arial"/>
              <a:buChar char="•"/>
              <a:defRPr sz="2016" spc="20">
                <a:effectLst>
                  <a:outerShdw blurRad="21336" dist="7112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lang="en-US" sz="2400" dirty="0" smtClean="0">
                <a:solidFill>
                  <a:srgbClr val="151618"/>
                </a:solidFill>
              </a:rPr>
              <a:t>	</a:t>
            </a:r>
            <a:r>
              <a:rPr sz="2400" dirty="0" err="1" smtClean="0">
                <a:solidFill>
                  <a:srgbClr val="151618"/>
                </a:solidFill>
              </a:rPr>
              <a:t>Adblock</a:t>
            </a:r>
            <a:r>
              <a:rPr sz="2400" dirty="0">
                <a:solidFill>
                  <a:srgbClr val="151618"/>
                </a:solidFill>
              </a:rPr>
              <a:t>, Adblock Plus, UBlock, Ghostery and Privacy </a:t>
            </a:r>
            <a:r>
              <a:rPr sz="2400" dirty="0" smtClean="0">
                <a:solidFill>
                  <a:srgbClr val="151618"/>
                </a:solidFill>
              </a:rPr>
              <a:t>Badger</a:t>
            </a:r>
            <a:endParaRPr lang="en-US" sz="2400" dirty="0" smtClean="0">
              <a:solidFill>
                <a:srgbClr val="151618"/>
              </a:solidFill>
            </a:endParaRPr>
          </a:p>
          <a:p>
            <a:pPr marL="585216" indent="-457200" algn="l" defTabSz="327152">
              <a:spcBef>
                <a:spcPts val="300"/>
              </a:spcBef>
              <a:buFont typeface="Arial"/>
              <a:buChar char="•"/>
              <a:defRPr sz="2016" spc="20">
                <a:effectLst>
                  <a:outerShdw blurRad="21336" dist="7112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endParaRPr sz="2800" dirty="0">
              <a:solidFill>
                <a:srgbClr val="151618"/>
              </a:solidFill>
            </a:endParaRPr>
          </a:p>
          <a:p>
            <a:pPr marL="585216" indent="-457200" algn="l" defTabSz="327152">
              <a:spcBef>
                <a:spcPts val="300"/>
              </a:spcBef>
              <a:buFont typeface="Arial"/>
              <a:buChar char="•"/>
              <a:defRPr sz="2016" spc="20">
                <a:effectLst>
                  <a:outerShdw blurRad="21336" dist="7112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400" dirty="0">
                <a:solidFill>
                  <a:srgbClr val="151618"/>
                </a:solidFill>
              </a:rPr>
              <a:t>30,000 news pages</a:t>
            </a:r>
          </a:p>
          <a:p>
            <a:pPr marL="585656" lvl="1" indent="-342900" algn="l" defTabSz="327152">
              <a:spcBef>
                <a:spcPts val="300"/>
              </a:spcBef>
              <a:buFont typeface="Arial"/>
              <a:buChar char="•"/>
              <a:defRPr sz="1456" spc="14">
                <a:effectLst>
                  <a:outerShdw blurRad="21336" dist="7112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>
                <a:solidFill>
                  <a:srgbClr val="151618"/>
                </a:solidFill>
              </a:rPr>
              <a:t>From a day in GDELT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96"/>
          <p:cNvSpPr txBox="1">
            <a:spLocks noGrp="1"/>
          </p:cNvSpPr>
          <p:nvPr>
            <p:ph type="ctrTitle"/>
          </p:nvPr>
        </p:nvSpPr>
        <p:spPr>
          <a:xfrm>
            <a:off x="1270000" y="-820279"/>
            <a:ext cx="10464800" cy="260350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Data</a:t>
            </a:r>
          </a:p>
        </p:txBody>
      </p:sp>
      <p:sp>
        <p:nvSpPr>
          <p:cNvPr id="145" name="Shape 97"/>
          <p:cNvSpPr txBox="1">
            <a:spLocks noGrp="1"/>
          </p:cNvSpPr>
          <p:nvPr>
            <p:ph type="subTitle" sz="quarter" idx="1"/>
          </p:nvPr>
        </p:nvSpPr>
        <p:spPr>
          <a:xfrm>
            <a:off x="820585" y="1900443"/>
            <a:ext cx="11488183" cy="63830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400" dirty="0">
                <a:solidFill>
                  <a:srgbClr val="151618"/>
                </a:solidFill>
              </a:rPr>
              <a:t>Simulate browser page load with </a:t>
            </a:r>
            <a:r>
              <a:rPr sz="3400" dirty="0" smtClean="0">
                <a:solidFill>
                  <a:srgbClr val="151618"/>
                </a:solidFill>
              </a:rPr>
              <a:t>Selenium</a:t>
            </a:r>
            <a:endParaRPr lang="en-US" sz="3400" dirty="0">
              <a:solidFill>
                <a:srgbClr val="151618"/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 smtClean="0">
                <a:solidFill>
                  <a:srgbClr val="151618"/>
                </a:solidFill>
              </a:rPr>
              <a:t>6 </a:t>
            </a:r>
            <a:r>
              <a:rPr sz="2400" dirty="0">
                <a:solidFill>
                  <a:srgbClr val="151618"/>
                </a:solidFill>
              </a:rPr>
              <a:t>modes - one with out ad block + 5 with the different </a:t>
            </a:r>
            <a:r>
              <a:rPr sz="2400" dirty="0" smtClean="0">
                <a:solidFill>
                  <a:srgbClr val="151618"/>
                </a:solidFill>
              </a:rPr>
              <a:t>adblockers</a:t>
            </a:r>
            <a:endParaRPr lang="en-US" sz="2400" dirty="0" smtClean="0">
              <a:solidFill>
                <a:srgbClr val="151618"/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endParaRPr sz="2800" dirty="0">
              <a:solidFill>
                <a:srgbClr val="151618"/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3400" dirty="0">
                <a:solidFill>
                  <a:srgbClr val="151618"/>
                </a:solidFill>
              </a:rPr>
              <a:t>Collect stats</a:t>
            </a:r>
          </a:p>
          <a:p>
            <a:pPr marL="630597" lvl="1" indent="-4572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>
                <a:solidFill>
                  <a:srgbClr val="151618"/>
                </a:solidFill>
              </a:rPr>
              <a:t>Load time</a:t>
            </a:r>
          </a:p>
          <a:p>
            <a:pPr marL="630597" lvl="1" indent="-4572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>
                <a:solidFill>
                  <a:srgbClr val="151618"/>
                </a:solidFill>
              </a:rPr>
              <a:t>Data transferred</a:t>
            </a:r>
          </a:p>
          <a:p>
            <a:pPr marL="630597" lvl="1" indent="-4572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>
                <a:solidFill>
                  <a:srgbClr val="151618"/>
                </a:solidFill>
              </a:rPr>
              <a:t>All Network requests</a:t>
            </a:r>
          </a:p>
          <a:p>
            <a:pPr marL="630597" lvl="1" indent="-4572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400" dirty="0">
                <a:solidFill>
                  <a:srgbClr val="151618"/>
                </a:solidFill>
              </a:rPr>
              <a:t>Types of objects </a:t>
            </a:r>
            <a:r>
              <a:rPr sz="2400" dirty="0" smtClean="0">
                <a:solidFill>
                  <a:srgbClr val="151618"/>
                </a:solidFill>
              </a:rPr>
              <a:t>loaded</a:t>
            </a:r>
            <a:endParaRPr lang="en-US" sz="2400" dirty="0" smtClean="0">
              <a:solidFill>
                <a:srgbClr val="151618"/>
              </a:solidFill>
            </a:endParaRPr>
          </a:p>
          <a:p>
            <a:pPr marL="630597" lvl="1" indent="-457200" algn="l" defTabSz="233679">
              <a:spcBef>
                <a:spcPts val="200"/>
              </a:spcBef>
              <a:buFont typeface="Arial"/>
              <a:buChar char="•"/>
              <a:defRPr sz="1040" spc="10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endParaRPr sz="2400" dirty="0">
              <a:solidFill>
                <a:srgbClr val="151618"/>
              </a:solidFill>
            </a:endParaRPr>
          </a:p>
          <a:p>
            <a:pPr marL="548640" indent="-457200" algn="l" defTabSz="233679">
              <a:spcBef>
                <a:spcPts val="200"/>
              </a:spcBef>
              <a:buFont typeface="Arial"/>
              <a:buChar char="•"/>
              <a:defRPr sz="1440" spc="14">
                <a:effectLst>
                  <a:outerShdw blurRad="15240" dist="5080" dir="5400000" rotWithShape="0">
                    <a:srgbClr val="E0DEC7">
                      <a:alpha val="80000"/>
                    </a:srgbClr>
                  </a:outerShdw>
                </a:effectLst>
              </a:defRPr>
            </a:pPr>
            <a:r>
              <a:rPr sz="2800" dirty="0">
                <a:solidFill>
                  <a:srgbClr val="151618"/>
                </a:solidFill>
              </a:rPr>
              <a:t>Data available at https://users.ics.aalto.fi/kiran/adblock/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02"/>
          <p:cNvSpPr txBox="1">
            <a:spLocks noGrp="1"/>
          </p:cNvSpPr>
          <p:nvPr>
            <p:ph type="ctrTitle"/>
          </p:nvPr>
        </p:nvSpPr>
        <p:spPr>
          <a:xfrm>
            <a:off x="1426302" y="-1132863"/>
            <a:ext cx="10464800" cy="260350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151618"/>
                </a:solidFill>
              </a:rPr>
              <a:t>Findings</a:t>
            </a:r>
          </a:p>
        </p:txBody>
      </p:sp>
      <p:sp>
        <p:nvSpPr>
          <p:cNvPr id="150" name="Shape 103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1417427"/>
            <a:ext cx="10464800" cy="1270000"/>
          </a:xfrm>
          <a:prstGeom prst="rect">
            <a:avLst/>
          </a:prstGeom>
        </p:spPr>
        <p:txBody>
          <a:bodyPr/>
          <a:lstStyle>
            <a:lvl1pPr marL="685800" indent="-457200">
              <a:buClr>
                <a:srgbClr val="595959"/>
              </a:buClr>
              <a:buSzPct val="100000"/>
              <a:buAutoNum type="arabicPeriod"/>
            </a:lvl1pPr>
          </a:lstStyle>
          <a:p>
            <a:r>
              <a:rPr dirty="0">
                <a:solidFill>
                  <a:srgbClr val="151618"/>
                </a:solidFill>
              </a:rPr>
              <a:t>Performance</a:t>
            </a:r>
          </a:p>
        </p:txBody>
      </p:sp>
      <p:pic>
        <p:nvPicPr>
          <p:cNvPr id="151" name="Shape 104" descr="Shape 10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22595" y="2301644"/>
            <a:ext cx="9462621" cy="73152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ounded Rectangle 1"/>
          <p:cNvSpPr/>
          <p:nvPr/>
        </p:nvSpPr>
        <p:spPr>
          <a:xfrm>
            <a:off x="3614480" y="8449539"/>
            <a:ext cx="1387178" cy="488412"/>
          </a:xfrm>
          <a:prstGeom prst="roundRect">
            <a:avLst/>
          </a:prstGeom>
          <a:noFill/>
          <a:ln w="38100" cap="flat" cmpd="sng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DEF"/>
              </a:solidFill>
              <a:effectLst>
                <a:outerShdw blurRad="25400" dist="12700" dir="16200000" rotWithShape="0">
                  <a:srgbClr val="000000">
                    <a:alpha val="40000"/>
                  </a:srgbClr>
                </a:outerShdw>
              </a:effectLst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740516" y="8629334"/>
            <a:ext cx="1055037" cy="630967"/>
          </a:xfrm>
          <a:prstGeom prst="roundRect">
            <a:avLst/>
          </a:prstGeom>
          <a:noFill/>
          <a:ln w="38100" cap="flat" cmpd="sng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DEF"/>
              </a:solidFill>
              <a:effectLst>
                <a:outerShdw blurRad="25400" dist="12700" dir="16200000" rotWithShape="0">
                  <a:srgbClr val="000000">
                    <a:alpha val="40000"/>
                  </a:srgbClr>
                </a:outerShdw>
              </a:effectLst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9487532" y="8623459"/>
            <a:ext cx="1336369" cy="636843"/>
          </a:xfrm>
          <a:prstGeom prst="roundRect">
            <a:avLst/>
          </a:prstGeom>
          <a:noFill/>
          <a:ln w="38100" cap="flat" cmpd="sng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DEF"/>
              </a:solidFill>
              <a:effectLst>
                <a:outerShdw blurRad="25400" dist="12700" dir="16200000" rotWithShape="0">
                  <a:srgbClr val="000000">
                    <a:alpha val="40000"/>
                  </a:srgbClr>
                </a:outerShdw>
              </a:effectLst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HardCover">
  <a:themeElements>
    <a:clrScheme name="HardCover">
      <a:dk1>
        <a:srgbClr val="6E603B"/>
      </a:dk1>
      <a:lt1>
        <a:srgbClr val="33446E"/>
      </a:lt1>
      <a:dk2>
        <a:srgbClr val="5C5A52"/>
      </a:dk2>
      <a:lt2>
        <a:srgbClr val="DCDEE0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HardCover">
      <a:majorFont>
        <a:latin typeface="American Typewriter"/>
        <a:ea typeface="American Typewriter"/>
        <a:cs typeface="American Typewriter"/>
      </a:majorFont>
      <a:minorFont>
        <a:latin typeface="American Typewriter"/>
        <a:ea typeface="American Typewriter"/>
        <a:cs typeface="American Typewriter"/>
      </a:minorFont>
    </a:fontScheme>
    <a:fmtScheme name="HardCove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DEF"/>
            </a:solidFill>
            <a:effectLst>
              <a:outerShdw blurRad="25400" dist="12700" dir="16200000" rotWithShape="0">
                <a:srgbClr val="000000">
                  <a:alpha val="40000"/>
                </a:srgbClr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2">
              <a:satOff val="-3676"/>
              <a:lumOff val="-121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6E603B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HardCover">
  <a:themeElements>
    <a:clrScheme name="HardCover">
      <a:dk1>
        <a:srgbClr val="000000"/>
      </a:dk1>
      <a:lt1>
        <a:srgbClr val="FFFFFF"/>
      </a:lt1>
      <a:dk2>
        <a:srgbClr val="5C5A52"/>
      </a:dk2>
      <a:lt2>
        <a:srgbClr val="DCDEE0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HardCover">
      <a:majorFont>
        <a:latin typeface="American Typewriter"/>
        <a:ea typeface="American Typewriter"/>
        <a:cs typeface="American Typewriter"/>
      </a:majorFont>
      <a:minorFont>
        <a:latin typeface="American Typewriter"/>
        <a:ea typeface="American Typewriter"/>
        <a:cs typeface="American Typewriter"/>
      </a:minorFont>
    </a:fontScheme>
    <a:fmtScheme name="HardCove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DEF"/>
            </a:solidFill>
            <a:effectLst>
              <a:outerShdw blurRad="25400" dist="12700" dir="16200000" rotWithShape="0">
                <a:srgbClr val="000000">
                  <a:alpha val="40000"/>
                </a:srgbClr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2">
              <a:satOff val="-3676"/>
              <a:lumOff val="-121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6E603B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1260</TotalTime>
  <Words>268</Words>
  <Application>Microsoft Macintosh PowerPoint</Application>
  <PresentationFormat>Custom</PresentationFormat>
  <Paragraphs>63</Paragraphs>
  <Slides>16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HardCover</vt:lpstr>
      <vt:lpstr>Ad-blocking: A Study on Performance, Privacy and Counter-measures</vt:lpstr>
      <vt:lpstr>Motivation</vt:lpstr>
      <vt:lpstr>It's worse on mobile</vt:lpstr>
      <vt:lpstr>Over 50% traffic from ads!!!</vt:lpstr>
      <vt:lpstr>Solution: Ad-blocking</vt:lpstr>
      <vt:lpstr>This paper</vt:lpstr>
      <vt:lpstr>Data</vt:lpstr>
      <vt:lpstr>Data</vt:lpstr>
      <vt:lpstr>Findings</vt:lpstr>
      <vt:lpstr>Blocking adblockers</vt:lpstr>
      <vt:lpstr>Blocking adblockers</vt:lpstr>
      <vt:lpstr>PowerPoint Presentation</vt:lpstr>
      <vt:lpstr>Blocking adblockers</vt:lpstr>
      <vt:lpstr>Requests made by adblockers</vt:lpstr>
      <vt:lpstr>Conclusions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Ad-blocking: A Study on Performance, Privacy and Counter-measures</dc:title>
  <cp:lastModifiedBy>Kiran Garimella</cp:lastModifiedBy>
  <cp:revision>33</cp:revision>
  <dcterms:modified xsi:type="dcterms:W3CDTF">2017-06-27T17:21:27Z</dcterms:modified>
</cp:coreProperties>
</file>